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59" r:id="rId5"/>
    <p:sldId id="258" r:id="rId6"/>
    <p:sldId id="277" r:id="rId7"/>
    <p:sldId id="261" r:id="rId8"/>
    <p:sldId id="262" r:id="rId9"/>
    <p:sldId id="265" r:id="rId10"/>
    <p:sldId id="263" r:id="rId11"/>
    <p:sldId id="264" r:id="rId12"/>
    <p:sldId id="266" r:id="rId13"/>
    <p:sldId id="274" r:id="rId14"/>
    <p:sldId id="276" r:id="rId15"/>
    <p:sldId id="282" r:id="rId16"/>
    <p:sldId id="279" r:id="rId17"/>
    <p:sldId id="270" r:id="rId18"/>
    <p:sldId id="267" r:id="rId19"/>
    <p:sldId id="281" r:id="rId20"/>
    <p:sldId id="269" r:id="rId21"/>
    <p:sldId id="268" r:id="rId22"/>
    <p:sldId id="278" r:id="rId23"/>
    <p:sldId id="283" r:id="rId24"/>
    <p:sldId id="284" r:id="rId25"/>
    <p:sldId id="273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20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usability 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confusions.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relays, idea for blocking </a:t>
            </a:r>
            <a:r>
              <a:rPr lang="en-US" baseline="0" dirty="0" smtClean="0"/>
              <a:t>hardcoded, both success on first try (not realistic?).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technology. I was excited, mom was scared.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95412" y="3012216"/>
            <a:ext cx="7483182" cy="1752600"/>
          </a:xfrm>
        </p:spPr>
        <p:txBody>
          <a:bodyPr>
            <a:normAutofit fontScale="92500"/>
          </a:bodyPr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Lee,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, Nathan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Malkin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Tor’s 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do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not know the difference between a bridge and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proxy. </a:t>
            </a:r>
            <a:endParaRPr lang="en-US" dirty="0" smtClean="0">
              <a:solidFill>
                <a:srgbClr val="CCFFCC"/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will correctly be able to choose a pluggable transport which will work. </a:t>
            </a:r>
            <a:endParaRPr lang="en-US" dirty="0">
              <a:solidFill>
                <a:srgbClr val="CCFFCC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</a:t>
            </a:r>
            <a:r>
              <a:rPr lang="en-US" dirty="0" smtClean="0">
                <a:latin typeface="Century Gothic"/>
                <a:cs typeface="Century Gothic"/>
              </a:rPr>
              <a:t>completion</a:t>
            </a: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57934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302027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232017"/>
            <a:ext cx="8229600" cy="410153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24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Find </a:t>
            </a:r>
            <a:r>
              <a:rPr lang="en-US" sz="2400" dirty="0">
                <a:latin typeface="Century Gothic"/>
                <a:cs typeface="Century Gothic"/>
              </a:rPr>
              <a:t>the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24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24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24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2400" dirty="0" smtClean="0">
                <a:latin typeface="Century Gothic"/>
                <a:cs typeface="Century Gothic"/>
              </a:rPr>
              <a:t>Carnegie </a:t>
            </a:r>
            <a:r>
              <a:rPr lang="en-US" sz="24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96" y="4852988"/>
            <a:ext cx="2673349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Exit 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Identifiers (2)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session id, participant id</a:t>
            </a:r>
            <a:endParaRPr lang="en-US" sz="19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Demographics (3)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gender, age, education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Participant background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2100" dirty="0" smtClean="0">
                <a:latin typeface="Century Gothic"/>
                <a:cs typeface="Century Gothic"/>
              </a:rPr>
              <a:t>technical knowledge, Tor familiarity, security practices, </a:t>
            </a:r>
            <a:br>
              <a:rPr lang="en-US" sz="2100" dirty="0" smtClean="0">
                <a:latin typeface="Century Gothic"/>
                <a:cs typeface="Century Gothic"/>
              </a:rPr>
            </a:br>
            <a:r>
              <a:rPr lang="en-US" sz="2100" dirty="0" smtClean="0">
                <a:latin typeface="Century Gothic"/>
                <a:cs typeface="Century Gothic"/>
              </a:rPr>
              <a:t>	how users ask for help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Testing hypotheses (8)</a:t>
            </a:r>
            <a:r>
              <a:rPr lang="en-US" sz="1900" dirty="0">
                <a:latin typeface="Century Gothic"/>
                <a:cs typeface="Century Gothic"/>
              </a:rPr>
              <a:t>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bridge </a:t>
            </a:r>
            <a:r>
              <a:rPr lang="en-US" sz="1900" dirty="0">
                <a:latin typeface="Century Gothic"/>
                <a:cs typeface="Century Gothic"/>
              </a:rPr>
              <a:t>and proxy definition, </a:t>
            </a:r>
            <a:r>
              <a:rPr lang="en-US" sz="1900" dirty="0" smtClean="0">
                <a:latin typeface="Century Gothic"/>
                <a:cs typeface="Century Gothic"/>
              </a:rPr>
              <a:t>bridge choice</a:t>
            </a:r>
            <a:r>
              <a:rPr lang="en-US" sz="1900" dirty="0">
                <a:latin typeface="Century Gothic"/>
                <a:cs typeface="Century Gothic"/>
              </a:rPr>
              <a:t>, confidence in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configuration</a:t>
            </a:r>
            <a:r>
              <a:rPr lang="en-US" sz="1900" dirty="0">
                <a:latin typeface="Century Gothic"/>
                <a:cs typeface="Century Gothic"/>
              </a:rPr>
              <a:t>, </a:t>
            </a:r>
            <a:r>
              <a:rPr lang="en-US" sz="1900" dirty="0" smtClean="0">
                <a:latin typeface="Century Gothic"/>
                <a:cs typeface="Century Gothic"/>
              </a:rPr>
              <a:t>confidence in </a:t>
            </a:r>
            <a:r>
              <a:rPr lang="en-US" sz="1900" dirty="0">
                <a:latin typeface="Century Gothic"/>
                <a:cs typeface="Century Gothic"/>
              </a:rPr>
              <a:t>Tor’s </a:t>
            </a:r>
            <a:r>
              <a:rPr lang="en-US" sz="1900" dirty="0" smtClean="0">
                <a:latin typeface="Century Gothic"/>
                <a:cs typeface="Century Gothic"/>
              </a:rPr>
              <a:t>security </a:t>
            </a:r>
            <a:r>
              <a:rPr lang="en-US" sz="1900" dirty="0">
                <a:latin typeface="Century Gothic"/>
                <a:cs typeface="Century Gothic"/>
              </a:rPr>
              <a:t>guarantees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Experiment follow-up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improvements, confusions, unexpected events, use again?</a:t>
            </a: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mall</a:t>
            </a:r>
            <a:r>
              <a:rPr lang="en-US" dirty="0" smtClean="0">
                <a:latin typeface="Century Gothic"/>
                <a:cs typeface="Century Gothic"/>
              </a:rPr>
              <a:t>-</a:t>
            </a:r>
            <a:r>
              <a:rPr lang="en-US" dirty="0" smtClean="0">
                <a:latin typeface="Century Gothic"/>
                <a:cs typeface="Century Gothic"/>
              </a:rPr>
              <a:t>scale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</a:t>
            </a:r>
            <a:r>
              <a:rPr lang="en-US" dirty="0" smtClean="0">
                <a:latin typeface="Century Gothic"/>
                <a:cs typeface="Century Gothic"/>
              </a:rPr>
              <a:t>indows-only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 risk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Simulated </a:t>
            </a:r>
            <a:r>
              <a:rPr lang="en-US" dirty="0" smtClean="0">
                <a:latin typeface="Century Gothic"/>
                <a:cs typeface="Century Gothic"/>
              </a:rPr>
              <a:t>environment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Missing </a:t>
            </a:r>
            <a:r>
              <a:rPr lang="en-US" dirty="0" smtClean="0">
                <a:latin typeface="Century Gothic"/>
                <a:cs typeface="Century Gothic"/>
              </a:rPr>
              <a:t>stateful information sources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</a:t>
            </a:r>
            <a:r>
              <a:rPr lang="en-US" dirty="0" smtClean="0">
                <a:latin typeface="Century Gothic"/>
                <a:cs typeface="Century Gothic"/>
              </a:rPr>
              <a:t>reasonable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assumptions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is the right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balance between transparency and automation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the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ethical considerations of an alternate, automated interface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581</TotalTime>
  <Words>834</Words>
  <Application>Microsoft Macintosh PowerPoint</Application>
  <PresentationFormat>On-screen Show (4:3)</PresentationFormat>
  <Paragraphs>98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Tor’s Assumptions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Exit 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31</cp:revision>
  <dcterms:created xsi:type="dcterms:W3CDTF">2015-10-13T07:38:05Z</dcterms:created>
  <dcterms:modified xsi:type="dcterms:W3CDTF">2015-10-13T17:21:57Z</dcterms:modified>
</cp:coreProperties>
</file>